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99" r:id="rId2"/>
    <p:sldId id="282" r:id="rId3"/>
    <p:sldId id="281" r:id="rId4"/>
    <p:sldId id="292" r:id="rId5"/>
    <p:sldId id="283" r:id="rId6"/>
    <p:sldId id="275" r:id="rId7"/>
    <p:sldId id="293" r:id="rId8"/>
    <p:sldId id="294" r:id="rId9"/>
    <p:sldId id="287" r:id="rId10"/>
    <p:sldId id="267" r:id="rId11"/>
    <p:sldId id="303" r:id="rId12"/>
    <p:sldId id="295" r:id="rId13"/>
    <p:sldId id="296" r:id="rId14"/>
    <p:sldId id="297" r:id="rId15"/>
    <p:sldId id="298" r:id="rId16"/>
    <p:sldId id="276" r:id="rId17"/>
    <p:sldId id="284" r:id="rId18"/>
    <p:sldId id="279" r:id="rId19"/>
    <p:sldId id="277" r:id="rId20"/>
    <p:sldId id="271" r:id="rId21"/>
    <p:sldId id="30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FF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05170-D00F-45C4-9B90-27B554BF3544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62DF5-524E-4631-A6A6-07D2573B0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085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10E26-BC7A-4DCA-B886-0BA55FB01D0D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57BF8-21AD-4A04-8BC4-F457AF55C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8712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প্রথমে</a:t>
            </a:r>
            <a:r>
              <a:rPr lang="bn-BD" baseline="0" dirty="0" smtClean="0"/>
              <a:t> একটা ছবি দেওয়া আছে এ কারণে যে, যেন শিক্ষার্থীরা এ ছবি দেখার মাধ্যমে এ পাঠে মনোযোগ দিতে পারে।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01AC54C-27C8-4DF4-8A22-7A12ABFF16C7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BF8-21AD-4A04-8BC4-F457AF55C8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45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err="1" smtClean="0"/>
              <a:t>কুরআনের</a:t>
            </a:r>
            <a:r>
              <a:rPr lang="bn-BD" sz="1200" baseline="0" dirty="0" smtClean="0"/>
              <a:t> আয়াত শিক্ষার্থীদের দ্বারা </a:t>
            </a:r>
            <a:r>
              <a:rPr lang="bn-BD" sz="1200" baseline="0" dirty="0" err="1" smtClean="0"/>
              <a:t>তেলাওয়াত</a:t>
            </a:r>
            <a:r>
              <a:rPr lang="bn-BD" sz="1200" baseline="0" dirty="0" smtClean="0"/>
              <a:t> করে নেওয়ার চেষ্টা করতে হবে । পরে শিক্ষক সুন্দর  করে </a:t>
            </a:r>
            <a:r>
              <a:rPr lang="bn-BD" sz="1200" baseline="0" dirty="0" err="1" smtClean="0"/>
              <a:t>তেলাওয়াত</a:t>
            </a:r>
            <a:r>
              <a:rPr lang="bn-BD" sz="1200" baseline="0" dirty="0" smtClean="0"/>
              <a:t> করবেন।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A5E0BD6-24AF-4D5B-8BEC-72C7A292E580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BF8-21AD-4A04-8BC4-F457AF55C8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4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8C64F60-4BE0-4E48-8DFE-612CA1ACE9AA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BF8-21AD-4A04-8BC4-F457AF55C8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98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শিক্ষার্থীদের দ্বারা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 করে নেওয়ার চেষ্টা করতে হবে । পরে শিক্ষক সুন্দর  করে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করে শুনাবেন।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9511DA-E33B-4393-859D-EF86088F5D6A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BF8-21AD-4A04-8BC4-F457AF55C89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EDF9B9-2E94-46D8-BFD0-FBAFE06F0D0C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BF8-21AD-4A04-8BC4-F457AF55C89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শুধু আবহ সৃষ্টির জন্য । </a:t>
            </a: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</a:t>
            </a:r>
            <a:r>
              <a:rPr lang="bn-BD" baseline="0" dirty="0" err="1" smtClean="0"/>
              <a:t>নিশ্চত</a:t>
            </a:r>
            <a:r>
              <a:rPr lang="bn-BD" baseline="0" dirty="0" smtClean="0"/>
              <a:t> করতে হবে । আগামী দিন এই কাজ কয়েক জনের  দেখতে হবে এবং বাকি কাজ </a:t>
            </a:r>
            <a:r>
              <a:rPr lang="bn-BD" baseline="0" dirty="0" err="1" smtClean="0"/>
              <a:t>দলনেতার</a:t>
            </a:r>
            <a:r>
              <a:rPr lang="bn-BD" baseline="0" dirty="0" smtClean="0"/>
              <a:t> দ্বারা মূল্যায়ন করে নেওয়া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BD1953-7BC2-45F3-9797-DACBD0826064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BF8-21AD-4A04-8BC4-F457AF55C89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53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94C4359-88E5-4155-A50C-8AE8B6910FF1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BF8-21AD-4A04-8BC4-F457AF55C89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1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6F63B6C-3D33-4F9C-B79D-D7CBD8A5E53A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BF8-21AD-4A04-8BC4-F457AF55C89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36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শুধু আবহ সৃষ্টির জন্য । </a:t>
            </a: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</a:t>
            </a:r>
            <a:r>
              <a:rPr lang="bn-BD" baseline="0" dirty="0" err="1" smtClean="0"/>
              <a:t>নিশ্চত</a:t>
            </a:r>
            <a:r>
              <a:rPr lang="bn-BD" baseline="0" dirty="0" smtClean="0"/>
              <a:t> করতে হবে । আগামী দিন এই কাজ কয়েক জনের  দেখতে হবে এবং বাকি কাজ </a:t>
            </a:r>
            <a:r>
              <a:rPr lang="bn-BD" baseline="0" dirty="0" err="1" smtClean="0"/>
              <a:t>দলনেতার</a:t>
            </a:r>
            <a:r>
              <a:rPr lang="bn-BD" baseline="0" dirty="0" smtClean="0"/>
              <a:t> দ্বারা মূল্যায়ন করে নেওয়া যেতে পারে।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43CE47-E8A7-40CA-BEA2-EBC96119F6DC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BF8-21AD-4A04-8BC4-F457AF55C89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54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</a:t>
            </a:r>
            <a:r>
              <a:rPr lang="bn-BD" baseline="0" dirty="0" smtClean="0"/>
              <a:t>টি ব্যবহারের উদ্দেশ্য পরোপকার যেন শিক্ষার্থী তার ধরণ দেখানো 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536B76-8355-40BE-97E5-0C77C2E71FD1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BF8-21AD-4A04-8BC4-F457AF55C89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39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সম্মানিত</a:t>
            </a:r>
            <a:r>
              <a:rPr lang="bn-BD" baseline="0" dirty="0" smtClean="0"/>
              <a:t> </a:t>
            </a:r>
            <a:r>
              <a:rPr lang="bn-BD" baseline="0" dirty="0" err="1" smtClean="0"/>
              <a:t>শিক্ষকমন্ডলী</a:t>
            </a:r>
            <a:r>
              <a:rPr lang="bn-BD" baseline="0" dirty="0" smtClean="0"/>
              <a:t>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7F5F3A-7C29-4F9F-8CB2-2CDA16C29DC4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BF8-21AD-4A04-8BC4-F457AF55C8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83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বিভিন্ন উত্তরের </a:t>
            </a:r>
            <a:r>
              <a:rPr lang="bn-BD" baseline="0" dirty="0" err="1" smtClean="0"/>
              <a:t>প্রেক্ষিতে</a:t>
            </a:r>
            <a:r>
              <a:rPr lang="bn-BD" baseline="0" dirty="0" smtClean="0"/>
              <a:t> পাঠ ঘোষণা করতে হবে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4641932-BA22-4F9C-925E-A992B23B3466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BF8-21AD-4A04-8BC4-F457AF55C8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4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পাঠের</a:t>
            </a:r>
            <a:r>
              <a:rPr lang="bn-BD" baseline="0" dirty="0" smtClean="0"/>
              <a:t> শিরোনাম আসার আগে শিক্ষার্থীদের দ্বারা পাঠের শিরোনাম ঘোষণার চেষ্টা করতে হবে। পাঠ শিরোনাম বোর্ডে লিখতে হবে।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95AB53A-5C7D-47D6-B983-EA99FC48E376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BF8-21AD-4A04-8BC4-F457AF55C8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32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শিক্ষার্থীদের</a:t>
            </a:r>
            <a:r>
              <a:rPr lang="bn-BD" sz="1200" baseline="0" dirty="0" smtClean="0"/>
              <a:t>  দ্বারা </a:t>
            </a:r>
            <a:r>
              <a:rPr lang="bn-BD" sz="1200" baseline="0" dirty="0" err="1" smtClean="0"/>
              <a:t>শিখনফল</a:t>
            </a:r>
            <a:r>
              <a:rPr lang="bn-BD" sz="1200" baseline="0" dirty="0" smtClean="0"/>
              <a:t> পড়ে নেওয়া যেতে পারে । </a:t>
            </a:r>
            <a:r>
              <a:rPr lang="bn-BD" sz="1200" dirty="0" err="1" smtClean="0"/>
              <a:t>সম্মানিত</a:t>
            </a:r>
            <a:r>
              <a:rPr lang="bn-BD" sz="1200" baseline="0" dirty="0" smtClean="0"/>
              <a:t> </a:t>
            </a:r>
            <a:r>
              <a:rPr lang="bn-BD" sz="1200" baseline="0" dirty="0" err="1" smtClean="0"/>
              <a:t>শিক্ষকমন্ডলী</a:t>
            </a:r>
            <a:r>
              <a:rPr lang="bn-BD" sz="1200" baseline="0" dirty="0" smtClean="0"/>
              <a:t> আপনারা ইচ্ছে করলে এই </a:t>
            </a:r>
            <a:r>
              <a:rPr lang="en-US" sz="1200" baseline="0" dirty="0" smtClean="0"/>
              <a:t>slide </a:t>
            </a:r>
            <a:r>
              <a:rPr lang="bn-BD" sz="1200" baseline="0" dirty="0" smtClean="0"/>
              <a:t>টি </a:t>
            </a:r>
            <a:r>
              <a:rPr lang="en-US" sz="1200" baseline="0" dirty="0" smtClean="0"/>
              <a:t>Hide </a:t>
            </a:r>
            <a:r>
              <a:rPr lang="bn-BD" sz="1200" baseline="0" dirty="0" smtClean="0"/>
              <a:t>করে রাখতে পারবেন। 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1D7FF94-EBF7-4461-862D-1C0EB7B42117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BF8-21AD-4A04-8BC4-F457AF55C8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73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প্রশ্ন হবে এমন- প্রথম ছবি দ্বারা কী বুঝানো হচ্ছে। দ্বিতীয় ছবি দ্বারা কী বুঝানো হচ্ছে।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38867C3-2E3A-4D32-99EF-B1AE745481B7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BF8-21AD-4A04-8BC4-F457AF55C89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29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ছবিগুলো</a:t>
            </a:r>
            <a:r>
              <a:rPr lang="bn-BD" baseline="0" dirty="0" smtClean="0"/>
              <a:t> দেখানোর পর উত্তর নেওয়ার চেষ্টা করতে 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D12CCDA-EFAF-4E13-8451-F95E4B8E3C66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BF8-21AD-4A04-8BC4-F457AF55C8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87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ভিডিও না</a:t>
            </a:r>
            <a:r>
              <a:rPr lang="bn-BD" baseline="0" dirty="0" smtClean="0"/>
              <a:t> চললে কুইক টাইম সফ্ট দিতে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FF99000-EF71-4C29-B8A1-931EB23B45B3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BF8-21AD-4A04-8BC4-F457AF55C8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81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প্রশ্ন হতে পারে।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BF72C6D-73F5-4757-8BF2-D927C1C1A851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BF8-21AD-4A04-8BC4-F457AF55C8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7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322-F5AB-4CB4-A8F6-B4F5419F38D0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1" indent="0">
              <a:buNone/>
              <a:defRPr sz="2000"/>
            </a:lvl6pPr>
            <a:lvl7pPr marL="2743165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8" indent="0">
              <a:buNone/>
              <a:defRPr sz="1000"/>
            </a:lvl3pPr>
            <a:lvl4pPr marL="1371583" indent="0">
              <a:buNone/>
              <a:defRPr sz="900"/>
            </a:lvl4pPr>
            <a:lvl5pPr marL="1828777" indent="0">
              <a:buNone/>
              <a:defRPr sz="900"/>
            </a:lvl5pPr>
            <a:lvl6pPr marL="2285971" indent="0">
              <a:buNone/>
              <a:defRPr sz="900"/>
            </a:lvl6pPr>
            <a:lvl7pPr marL="2743165" indent="0">
              <a:buNone/>
              <a:defRPr sz="900"/>
            </a:lvl7pPr>
            <a:lvl8pPr marL="3200360" indent="0">
              <a:buNone/>
              <a:defRPr sz="900"/>
            </a:lvl8pPr>
            <a:lvl9pPr marL="3657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377B-873A-44CF-9D22-464D81ABA212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5D23-997F-4753-871B-54DAE41C8E7D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DBCE-D1EF-473C-AB5A-26C4A11BED30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88AD-234D-4D0B-92A9-C8461EF176E1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152C-3A0E-4915-852D-C8E0F3996148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5D97-A62B-4D05-BC38-EAA2F876587E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20E3-EC44-477D-8E6E-960750279BA2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8B5F-7DBD-440F-93FA-5211B918951B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9627" y="72884"/>
            <a:ext cx="8878241" cy="652122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30175" cap="rnd" cmpd="sng">
            <a:solidFill>
              <a:schemeClr val="accent5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4838" y="7"/>
            <a:ext cx="9069163" cy="6798129"/>
          </a:xfrm>
          <a:prstGeom prst="rect">
            <a:avLst/>
          </a:prstGeom>
          <a:noFill/>
          <a:ln w="139700" cmpd="sng">
            <a:solidFill>
              <a:schemeClr val="accent4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Arc 11"/>
          <p:cNvSpPr/>
          <p:nvPr userDrawn="1"/>
        </p:nvSpPr>
        <p:spPr>
          <a:xfrm rot="5400000">
            <a:off x="-287982" y="-333073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6" name="Arc 15"/>
          <p:cNvSpPr/>
          <p:nvPr userDrawn="1"/>
        </p:nvSpPr>
        <p:spPr>
          <a:xfrm>
            <a:off x="-280306" y="6135974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7" name="Arc 16"/>
          <p:cNvSpPr/>
          <p:nvPr userDrawn="1"/>
        </p:nvSpPr>
        <p:spPr>
          <a:xfrm rot="16200000">
            <a:off x="8507674" y="6143651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8" name="Arc 17"/>
          <p:cNvSpPr/>
          <p:nvPr userDrawn="1"/>
        </p:nvSpPr>
        <p:spPr>
          <a:xfrm rot="10800000">
            <a:off x="8508528" y="-317697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71453" y="1066800"/>
            <a:ext cx="8866415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6848847" y="6156945"/>
            <a:ext cx="1634125" cy="382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44D5444-A8EE-4C3B-8D8C-CC911DCC4019}" type="slidenum">
              <a:rPr lang="en-US" sz="18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‹#›</a:t>
            </a:fld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71453" y="6043970"/>
            <a:ext cx="8866415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tion Button: Home 8">
            <a:hlinkClick r:id="" action="ppaction://hlinkshowjump?jump=firstslide" highlightClick="1"/>
          </p:cNvPr>
          <p:cNvSpPr/>
          <p:nvPr userDrawn="1"/>
        </p:nvSpPr>
        <p:spPr>
          <a:xfrm>
            <a:off x="4032830" y="6147504"/>
            <a:ext cx="342900" cy="405697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Action Button: Information 10">
            <a:hlinkClick r:id="" action="ppaction://hlinkshowjump?jump=endshow" highlightClick="1"/>
          </p:cNvPr>
          <p:cNvSpPr/>
          <p:nvPr userDrawn="1"/>
        </p:nvSpPr>
        <p:spPr>
          <a:xfrm>
            <a:off x="4421384" y="6147504"/>
            <a:ext cx="342900" cy="405697"/>
          </a:xfrm>
          <a:prstGeom prst="actionButtonInformati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 userDrawn="1"/>
        </p:nvSpPr>
        <p:spPr>
          <a:xfrm>
            <a:off x="4787732" y="6139544"/>
            <a:ext cx="320010" cy="413657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 userDrawn="1"/>
        </p:nvSpPr>
        <p:spPr>
          <a:xfrm>
            <a:off x="3697602" y="6150836"/>
            <a:ext cx="295664" cy="402365"/>
          </a:xfrm>
          <a:prstGeom prst="actionButtonBackPreviou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0036" y="6096000"/>
            <a:ext cx="2133600" cy="365125"/>
          </a:xfrm>
        </p:spPr>
        <p:txBody>
          <a:bodyPr/>
          <a:lstStyle/>
          <a:p>
            <a:fld id="{0FB58571-B5BE-4DC1-BB04-F30FD174C032}" type="datetime8">
              <a:rPr lang="en-US" smtClean="0"/>
              <a:t>8/7/2016 11:00 AM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2312-306F-4C5E-93E6-2E36F94C0B07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94060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8" indent="0">
              <a:buNone/>
              <a:defRPr sz="1000"/>
            </a:lvl3pPr>
            <a:lvl4pPr marL="1371583" indent="0">
              <a:buNone/>
              <a:defRPr sz="900"/>
            </a:lvl4pPr>
            <a:lvl5pPr marL="1828777" indent="0">
              <a:buNone/>
              <a:defRPr sz="900"/>
            </a:lvl5pPr>
            <a:lvl6pPr marL="2285971" indent="0">
              <a:buNone/>
              <a:defRPr sz="900"/>
            </a:lvl6pPr>
            <a:lvl7pPr marL="2743165" indent="0">
              <a:buNone/>
              <a:defRPr sz="900"/>
            </a:lvl7pPr>
            <a:lvl8pPr marL="3200360" indent="0">
              <a:buNone/>
              <a:defRPr sz="900"/>
            </a:lvl8pPr>
            <a:lvl9pPr marL="3657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7BF2-E22B-4579-A061-25E95B04AEF6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C58E1-CF56-46E5-A07D-43E7FAF74A35}" type="datetime8">
              <a:rPr lang="en-US" smtClean="0"/>
              <a:t>8/7/2016 11:00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ransition>
    <p:newsflash/>
  </p:transition>
  <p:hf sldNum="0" hdr="0" ftr="0"/>
  <p:txStyles>
    <p:titleStyle>
      <a:lvl1pPr algn="ctr" defTabSz="9143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9143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2" indent="-285748" algn="l" defTabSz="9143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5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7" algn="l" defTabSz="9143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mp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tmp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143000"/>
            <a:ext cx="8382000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slide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মণ্ডলী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মিলিয়ে নিয়ে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 নোটগুলো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স্লাইড নোটের সাথে মিলিয়ে  প্রতিটি সাইড উপস্থাপন করবেন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এছাড়াও শিক্ষকমণ্ডলী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প্রয়োজনবোধে তার নিজস্ব কৌশল প্রয়োগ করতে পারবেন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চেপে পাঠ উপস্থাপন শুরু করবেন।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352692"/>
            <a:ext cx="77724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সম্মানিত শিক্ষকমণ্ডলীর জন্য, বিধায় স্লাইডটি হাইড করে রাখা হয়েছে।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4321-BA85-49BD-91CB-07153A23C92A}" type="datetime8">
              <a:rPr lang="en-US" smtClean="0"/>
              <a:t>8/7/2016 11:00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819400" y="228600"/>
            <a:ext cx="31242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" y="4975021"/>
            <a:ext cx="7620000" cy="92784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44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পরোপকারের সামাজিক গুরুত্ব লিখ। </a:t>
            </a:r>
            <a:endParaRPr lang="en-US" sz="4400" dirty="0">
              <a:gradFill>
                <a:gsLst>
                  <a:gs pos="56154">
                    <a:srgbClr val="734827"/>
                  </a:gs>
                  <a:gs pos="94000">
                    <a:srgbClr val="3A6414"/>
                  </a:gs>
                  <a:gs pos="0">
                    <a:srgbClr val="008000"/>
                  </a:gs>
                  <a:gs pos="84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24-Point Star 17"/>
          <p:cNvSpPr/>
          <p:nvPr/>
        </p:nvSpPr>
        <p:spPr>
          <a:xfrm>
            <a:off x="6400800" y="2988345"/>
            <a:ext cx="2077470" cy="1754981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53200" y="1283618"/>
            <a:ext cx="20754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5178235" cy="310694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243-90E1-4FFF-BC37-EED8D480F272}" type="datetime8">
              <a:rPr lang="en-US" smtClean="0"/>
              <a:t>8/7/2016 11:00 AM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819400" y="228600"/>
            <a:ext cx="3767440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পরোপকারের সুফল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04800"/>
            <a:ext cx="7933582" cy="640080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none" anchor="ctr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পরোপকারী ব্যক্তিদেরকে আল্লাহ 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ভালোবাসেন </a:t>
            </a:r>
            <a:endParaRPr lang="en-GB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157287"/>
            <a:ext cx="4457700" cy="2250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66" y="1185862"/>
            <a:ext cx="4081834" cy="22002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400" y="3581400"/>
            <a:ext cx="8915400" cy="1077218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মানুষকে খাদ্য, বস্ত্র, বাসস্থান ও চিকিৎসার মাধ্যমে পরোপকার করলে আল্লাহ তাকে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ভালোবাসবেন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4953000"/>
            <a:ext cx="8686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‘তোমরা সৎকর্ম ও পরোপকার কর। নিশ্চয় আল্লাহ সৎকর্মশীল ও পরোপকারীদেরকে ভালোবাসেন । </a:t>
            </a:r>
            <a:r>
              <a:rPr lang="bn-BD" sz="32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(সূরা আল বাকারা, আয়াত-১৯৫)</a:t>
            </a:r>
            <a:endParaRPr lang="en-US" sz="11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200" y="5029200"/>
            <a:ext cx="448712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মহান আল্লাহ বলেন-</a:t>
            </a:r>
            <a:endParaRPr lang="en-GB" sz="3600" dirty="0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029200"/>
            <a:ext cx="7162800" cy="81143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FEDF-6CF9-4BBE-AB2D-F5DF92B30D14}" type="datetime8">
              <a:rPr lang="en-US" smtClean="0"/>
              <a:t>8/7/2016 11:00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819400" y="228600"/>
            <a:ext cx="3767440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পরোপকারের সুফল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437" y="132695"/>
            <a:ext cx="8031366" cy="923330"/>
          </a:xfrm>
          <a:prstGeom prst="rect">
            <a:avLst/>
          </a:prstGeom>
          <a:ln w="38100">
            <a:solidFill>
              <a:schemeClr val="tx1"/>
            </a:solidFill>
            <a:prstDash val="sysDot"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BD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সমাজে শান্তি-শৃঙ্খলা প্রতিষ্ঠিত হয় </a:t>
            </a:r>
            <a:endParaRPr lang="en-US" sz="20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7" y="1147166"/>
            <a:ext cx="4264890" cy="2430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>
          <a:xfrm>
            <a:off x="4736457" y="1147168"/>
            <a:ext cx="4114800" cy="2430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7" y="3657600"/>
            <a:ext cx="4264890" cy="22532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03120" y="3729097"/>
            <a:ext cx="4114800" cy="2062103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 ছিন্নমূল মানুষের জন্য সম্পদ ব্যয় করে বা তাদের সাথে সুন্দর কথা বলার মাধ্যমে সমাজে শান্তি প্রতিষ্ঠা করা সম্ভব।  </a:t>
            </a:r>
            <a:endParaRPr lang="en-GB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B081-9D0F-4E85-8CDB-D355FD2DA90A}" type="datetime8">
              <a:rPr lang="en-US" smtClean="0"/>
              <a:t>8/7/2016 11:00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3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819400" y="228600"/>
            <a:ext cx="3767440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পরোপকারের সুফল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304800"/>
            <a:ext cx="5517857" cy="64008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BD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শত্রু মিত্রে পরিণত হয় </a:t>
            </a:r>
            <a:endParaRPr lang="en-US" sz="20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657600"/>
            <a:ext cx="4114800" cy="2306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03120" y="3729097"/>
            <a:ext cx="4114800" cy="1938992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পরোপকারের মাধ্যমে পরম শত্রুকেও মিত্রে পরিনত করা যায়।  </a:t>
            </a:r>
            <a:endParaRPr lang="en-GB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0" y="1188720"/>
            <a:ext cx="4114800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2128" y="326483"/>
            <a:ext cx="2514600" cy="4191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6903-8792-4244-9A18-482BC247E1D3}" type="datetime8">
              <a:rPr lang="en-US" smtClean="0"/>
              <a:t>8/7/2016 11:00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819400" y="228600"/>
            <a:ext cx="3767440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পরোপকারের সুফল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228600"/>
            <a:ext cx="5230919" cy="731520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BD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আল্লাহর রহমত লাভ </a:t>
            </a:r>
            <a:endParaRPr lang="en-US" sz="20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2" y="1399581"/>
            <a:ext cx="3960007" cy="2410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71600"/>
            <a:ext cx="4267200" cy="2438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4038600"/>
            <a:ext cx="8512542" cy="1200329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কোন সৃষ্টির প্রতি দয়া করলে তিনি দয়াকারী ব্যক্তির ওপর রহমত বর্ষণ করেন।  </a:t>
            </a:r>
            <a:endParaRPr lang="en-GB" sz="3600" dirty="0"/>
          </a:p>
        </p:txBody>
      </p:sp>
      <p:sp>
        <p:nvSpPr>
          <p:cNvPr id="12" name="Rectangle 11"/>
          <p:cNvSpPr/>
          <p:nvPr/>
        </p:nvSpPr>
        <p:spPr>
          <a:xfrm>
            <a:off x="228600" y="3886200"/>
            <a:ext cx="8686800" cy="175432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‘তোমরা জমিনের অধিবাসীদের প্রতি দয়া প্রদর্শন করবে। তাহলে আসমানের অধিপতি মহান আল্লাহ  তোমাদের প্রতি দয়া করবেন।’</a:t>
            </a:r>
            <a:r>
              <a:rPr lang="bn-BD" sz="3600" b="1" spc="51" dirty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(তিরমিযি)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4267200"/>
            <a:ext cx="64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মহানবী (সঃ) বলেন-</a:t>
            </a:r>
            <a:endParaRPr lang="en-GB" sz="4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43400"/>
            <a:ext cx="7191592" cy="93380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8ED1-A03E-4157-A8AC-E87681C64069}" type="datetime8">
              <a:rPr lang="en-US" smtClean="0"/>
              <a:t>8/7/2016 11:00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819400" y="228600"/>
            <a:ext cx="3767440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পরোপকারের সুফল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304800"/>
            <a:ext cx="5695791" cy="548640"/>
          </a:xfrm>
          <a:prstGeom prst="rect">
            <a:avLst/>
          </a:prstGeom>
          <a:ln w="38100">
            <a:solidFill>
              <a:srgbClr val="008000"/>
            </a:solidFill>
            <a:prstDash val="dash"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BD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ভালোবাসা অর্জন </a:t>
            </a:r>
            <a:endParaRPr lang="en-US" sz="2000" b="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4071756" cy="2438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6800"/>
            <a:ext cx="4277263" cy="2448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696295"/>
            <a:ext cx="4071756" cy="23235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1999" y="3657600"/>
            <a:ext cx="4277264" cy="2308324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দয়া বা পরোপকারের মাধ্যমে মানুষের ভালোবাসা পাওয়া যায়। সামাজিক বন্ধন মজবুত হয় ।  </a:t>
            </a:r>
            <a:endParaRPr lang="en-GB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6BB7-B0FD-49D8-BA6E-8C1A1936830D}" type="datetime8">
              <a:rPr lang="en-US" smtClean="0"/>
              <a:t>8/7/2016 11:00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7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04800" y="4724400"/>
            <a:ext cx="8501175" cy="116391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493" indent="-571493" algn="just">
              <a:buFont typeface="Wingdings" pitchFamily="2" charset="2"/>
              <a:buChar char="v"/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কোন কোন ক্ষেত্রে মানুষের উপকার করতে পারি তার একটি তালিকা তৈরি কর।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4400" y="304800"/>
            <a:ext cx="6934200" cy="609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4400" b="1" dirty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দলে </a:t>
            </a:r>
            <a:r>
              <a:rPr lang="bn-BD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</a:t>
            </a:r>
            <a:r>
              <a:rPr lang="bn-IN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লিখবে  </a:t>
            </a:r>
            <a:endParaRPr lang="en-US" sz="4400" b="1" dirty="0">
              <a:solidFill>
                <a:srgbClr val="00AFE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24-Point Star 24"/>
          <p:cNvSpPr/>
          <p:nvPr/>
        </p:nvSpPr>
        <p:spPr>
          <a:xfrm>
            <a:off x="7010400" y="2743200"/>
            <a:ext cx="1838101" cy="1526267"/>
          </a:xfrm>
          <a:prstGeom prst="star24">
            <a:avLst/>
          </a:prstGeom>
          <a:solidFill>
            <a:srgbClr val="92D050"/>
          </a:solidFill>
          <a:ln w="57150">
            <a:solidFill>
              <a:srgbClr val="D6009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৭+৫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6781800" y="1219200"/>
            <a:ext cx="2057400" cy="1386421"/>
          </a:xfrm>
          <a:prstGeom prst="downArrow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553200" y="1170590"/>
            <a:ext cx="0" cy="3477610"/>
          </a:xfrm>
          <a:prstGeom prst="line">
            <a:avLst/>
          </a:prstGeom>
          <a:ln w="57150">
            <a:solidFill>
              <a:srgbClr val="D6009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310342"/>
            <a:ext cx="5772038" cy="293172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E6E-3B74-4737-9D5D-698B0FC7013B}" type="datetime8">
              <a:rPr lang="en-US" smtClean="0"/>
              <a:t>8/7/2016 11:00 AM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/>
      <p:bldP spid="23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 txBox="1">
            <a:spLocks/>
          </p:cNvSpPr>
          <p:nvPr/>
        </p:nvSpPr>
        <p:spPr>
          <a:xfrm>
            <a:off x="9188648" y="6268244"/>
            <a:ext cx="564952" cy="4282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505200"/>
            <a:ext cx="8328618" cy="740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493" indent="-571493">
              <a:buFont typeface="Wingdings" pitchFamily="2" charset="2"/>
              <a:buChar char="v"/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‘তোমরা সৎকর্ম ও পরোপকার কর’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কোন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সূরার আয়াত?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8694" y="462241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87282" y="2137608"/>
            <a:ext cx="3489918" cy="593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02458" y="5245977"/>
            <a:ext cx="2913381" cy="6214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তাকাসুর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8261" y="2816680"/>
            <a:ext cx="3750339" cy="584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তাহযিব </a:t>
            </a:r>
            <a:endPara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5751" y="2137243"/>
            <a:ext cx="3752850" cy="575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BD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3576" y="4486309"/>
            <a:ext cx="2730624" cy="5916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লাহাব 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48200" y="2819400"/>
            <a:ext cx="3429000" cy="5481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ইহসান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5046" y="5245707"/>
            <a:ext cx="2739154" cy="621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বাকারা 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1219200"/>
            <a:ext cx="8229600" cy="64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spAutoFit/>
          </a:bodyPr>
          <a:lstStyle/>
          <a:p>
            <a:pPr marL="571493" indent="-571493">
              <a:buFont typeface="Wingdings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পরোপকারের আরবি প্রতিশব্দ কী?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94647" y="4473415"/>
            <a:ext cx="2921192" cy="5557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কুরাইশ 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1672444" y="185480"/>
            <a:ext cx="4696751" cy="736489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9" name="Picture 18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367480" y="170352"/>
            <a:ext cx="5693195" cy="83343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C7B4-5D3C-49F3-B09D-475AE5D1F408}" type="datetime8">
              <a:rPr lang="en-US" smtClean="0"/>
              <a:t>8/7/2016 11:00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8" grpId="2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20569" y="334397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1981200" y="152400"/>
            <a:ext cx="4696751" cy="81416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5" name="Picture 14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676400" y="152400"/>
            <a:ext cx="5693195" cy="833439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Rectangle 10"/>
          <p:cNvSpPr/>
          <p:nvPr/>
        </p:nvSpPr>
        <p:spPr>
          <a:xfrm>
            <a:off x="304800" y="1371600"/>
            <a:ext cx="4724400" cy="548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ভালোবাসেন-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15000" y="5105400"/>
            <a:ext cx="2236969" cy="54864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4114800"/>
            <a:ext cx="1981200" cy="54864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5105400"/>
            <a:ext cx="1887516" cy="5486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91200" y="4038600"/>
            <a:ext cx="2061293" cy="54864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600" y="2286000"/>
            <a:ext cx="2783182" cy="5486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সৎকর্মশীলদের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24200" y="2283729"/>
            <a:ext cx="2895600" cy="5486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সৌন্দর্যশীলদের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49327" y="2286000"/>
            <a:ext cx="3108960" cy="5486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পরোপকারীদের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8600" y="3124200"/>
            <a:ext cx="3921726" cy="64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E56E-84EB-4076-B4BD-30D0DCC6EBA5}" type="datetime8">
              <a:rPr lang="en-US" smtClean="0"/>
              <a:t>8/7/2016 11:00 AM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38237" y="4741314"/>
            <a:ext cx="8500964" cy="1323439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ot"/>
          </a:ln>
        </p:spPr>
        <p:txBody>
          <a:bodyPr wrap="square">
            <a:spAutoFit/>
          </a:bodyPr>
          <a:lstStyle/>
          <a:p>
            <a:pPr marL="571493" indent="-571493" algn="just">
              <a:buFont typeface="Wingdings" panose="05000000000000000000" pitchFamily="2" charset="2"/>
              <a:buChar char="Ø"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‘পরম শত্রুকেও পরোপকারের মাধ্যমে আপন করা যায়’ উক্তিটি বিশ্লেষণ কর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690" y="228600"/>
            <a:ext cx="8170827" cy="769441"/>
          </a:xfrm>
          <a:prstGeom prst="rect">
            <a:avLst/>
          </a:prstGeom>
          <a:ln w="38100">
            <a:solidFill>
              <a:srgbClr val="008000"/>
            </a:solidFill>
            <a:prstDash val="sysDot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আগামীকাল এই প্রশ্নের উত্তর লিখে নিয়ে আসবে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5" y="1350051"/>
            <a:ext cx="4229100" cy="3171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0"/>
          <a:stretch/>
        </p:blipFill>
        <p:spPr>
          <a:xfrm>
            <a:off x="4511104" y="1350051"/>
            <a:ext cx="4480496" cy="31718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EC79-5982-4EF1-868A-640F4BC87D18}" type="datetime8">
              <a:rPr lang="en-US" smtClean="0"/>
              <a:t>8/7/2016 11:00 AM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2781"/>
            <a:ext cx="8117076" cy="964020"/>
          </a:xfrm>
          <a:prstGeom prst="rect">
            <a:avLst/>
          </a:prstGeom>
        </p:spPr>
      </p:pic>
      <p:sp>
        <p:nvSpPr>
          <p:cNvPr id="10" name="24-Point Star 9"/>
          <p:cNvSpPr/>
          <p:nvPr/>
        </p:nvSpPr>
        <p:spPr>
          <a:xfrm>
            <a:off x="431118" y="4411128"/>
            <a:ext cx="1702482" cy="1473578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dirty="0">
                <a:latin typeface="+mj-lt"/>
                <a:cs typeface="+mj-cs"/>
              </a:rPr>
              <a:t> </a:t>
            </a:r>
            <a:endParaRPr lang="en-US" dirty="0">
              <a:latin typeface="+mj-lt"/>
              <a:cs typeface="+mj-cs"/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2616784" y="4411128"/>
            <a:ext cx="1726616" cy="1473578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24-Point Star 15"/>
          <p:cNvSpPr/>
          <p:nvPr/>
        </p:nvSpPr>
        <p:spPr>
          <a:xfrm>
            <a:off x="4763388" y="4411128"/>
            <a:ext cx="1866012" cy="1473578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24-Point Star 16"/>
          <p:cNvSpPr/>
          <p:nvPr/>
        </p:nvSpPr>
        <p:spPr>
          <a:xfrm>
            <a:off x="7010400" y="4419600"/>
            <a:ext cx="1676400" cy="1473578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19900" dirty="0">
                <a:latin typeface="+mj-lt"/>
                <a:cs typeface="+mj-cs"/>
              </a:rPr>
              <a:t> </a:t>
            </a:r>
            <a:endParaRPr lang="en-US" sz="19900" dirty="0">
              <a:latin typeface="+mj-lt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295400"/>
            <a:ext cx="4800600" cy="29803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3172-705A-4898-AE86-C52AE8147CB9}" type="datetime8">
              <a:rPr lang="en-US" smtClean="0"/>
              <a:t>8/7/2016 11:00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91088" y="473077"/>
            <a:ext cx="4443112" cy="81605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sz="6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আর নয়</a:t>
            </a:r>
            <a:endParaRPr lang="en-US" sz="6000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" y="4892675"/>
            <a:ext cx="8534400" cy="1219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bn-IN" sz="13800" b="1" spc="151" dirty="0">
                <a:ln w="11430"/>
                <a:solidFill>
                  <a:srgbClr val="00B050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endParaRPr lang="en-US" sz="13800" b="1" spc="151" dirty="0">
              <a:ln w="11430"/>
              <a:solidFill>
                <a:srgbClr val="00B050"/>
              </a:solidFill>
              <a:effectLst>
                <a:glow rad="101600">
                  <a:srgbClr val="0F6AA9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00AF-1870-4B05-9AB5-99A95B955589}" type="datetime8">
              <a:rPr lang="en-US" smtClean="0"/>
              <a:t>8/7/2016 11:00 AM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394" y="-152400"/>
            <a:ext cx="3124200" cy="1161542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994" y="2362200"/>
            <a:ext cx="87630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994" y="3505200"/>
            <a:ext cx="8742406" cy="2431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 জাওহার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ইসলামি আদর্শ,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কলেজ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ফরিদপুর।</a:t>
            </a:r>
            <a:endParaRPr lang="bn-BD" sz="4000" dirty="0" smtClean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সাখাওয়াৎ হোসেন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ইসলামি আদর্শ,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09142"/>
            <a:ext cx="87630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C9FE-85DD-479C-A4B2-C2BAC6F0414F}" type="datetime8">
              <a:rPr lang="en-US" smtClean="0"/>
              <a:t>8/7/2016 11:00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1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200400" y="274320"/>
            <a:ext cx="2564805" cy="64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648200" y="1371600"/>
            <a:ext cx="22977" cy="431615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1001" y="1143000"/>
            <a:ext cx="4038600" cy="48105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1000" y="3276600"/>
            <a:ext cx="40848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</a:t>
            </a:r>
          </a:p>
          <a:p>
            <a:pPr algn="ctr"/>
            <a:r>
              <a:rPr lang="bn-BD" sz="20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0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0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সোনামুখী উচ্চ বিদ্যালয়</a:t>
            </a: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আক্কেলপুর,জয়পুরহাট।</a:t>
            </a:r>
          </a:p>
          <a:p>
            <a:pPr algn="ctr"/>
            <a:r>
              <a:rPr lang="bn-BD" sz="28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মোবাইল-০১৯১৬৩১৬১৬০</a:t>
            </a:r>
            <a:endParaRPr lang="en-US" sz="2800" b="1" dirty="0" smtClean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saifulpcakkelpur@gmail.com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953000" y="1143000"/>
            <a:ext cx="3792537" cy="4810903"/>
            <a:chOff x="4632120" y="957969"/>
            <a:chExt cx="3792537" cy="4883326"/>
          </a:xfrm>
        </p:grpSpPr>
        <p:pic>
          <p:nvPicPr>
            <p:cNvPr id="29" name="Picture 28" descr="7_BV_Islam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2" t="24327" r="30377" b="3625"/>
            <a:stretch/>
          </p:blipFill>
          <p:spPr>
            <a:xfrm>
              <a:off x="4632120" y="957969"/>
              <a:ext cx="3792537" cy="4883326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30" name="Rectangle 29"/>
            <p:cNvSpPr/>
            <p:nvPr/>
          </p:nvSpPr>
          <p:spPr>
            <a:xfrm>
              <a:off x="4967988" y="2824163"/>
              <a:ext cx="3282510" cy="15308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8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8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bn-BD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৪র্থ</a:t>
              </a:r>
              <a:r>
                <a:rPr lang="en-US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bn-BD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(আখলাক) </a:t>
              </a:r>
              <a:endParaRPr lang="bn-BD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পাঠঃ ০২ </a:t>
              </a:r>
              <a:endParaRPr lang="bn-IN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  <a:r>
                <a:rPr lang="bn-BD" sz="32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2586036" cy="2142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D98C-E3A5-4BE1-8804-C90CCC0E392E}" type="datetime8">
              <a:rPr lang="en-US" smtClean="0"/>
              <a:t>8/7/2016 11:00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4057650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228600"/>
            <a:ext cx="4886325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দু’টি দেখে বল......... </a:t>
            </a:r>
            <a:endParaRPr lang="en-US" sz="4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8725" y="5101392"/>
            <a:ext cx="69342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অসহায় মানুষদের সাহায্য করাকে কী বলে ? </a:t>
            </a:r>
            <a:endParaRPr lang="en-US" sz="40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2999"/>
            <a:ext cx="3657600" cy="38931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1DFB-F5F8-4BB2-A171-2FDFB8E421B1}" type="datetime8">
              <a:rPr lang="en-US" smtClean="0"/>
              <a:t>8/7/2016 11:00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28800" y="304800"/>
            <a:ext cx="5463384" cy="637489"/>
          </a:xfrm>
          <a:prstGeom prst="roundRect">
            <a:avLst/>
          </a:prstGeom>
          <a:pattFill prst="pct70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69" b="10402"/>
          <a:stretch/>
        </p:blipFill>
        <p:spPr>
          <a:xfrm>
            <a:off x="1983936" y="4724400"/>
            <a:ext cx="51054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68" y="1295400"/>
            <a:ext cx="5260536" cy="3287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F47B-113D-4965-B4F7-1E2B5B85ADF0}" type="datetime8">
              <a:rPr lang="en-US" smtClean="0"/>
              <a:t>8/7/2016 11:00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6" y="15240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7" y="6096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895600" y="209522"/>
            <a:ext cx="2851737" cy="7810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514600"/>
            <a:ext cx="8534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পরোপকার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 ।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পরোপকারের তাৎপর্য বর্ণনা করতে পারবে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পরোপকারের সুফল উল্লেখ করতে পারবে। 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575" y="1783259"/>
            <a:ext cx="56877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en-US" sz="4400" b="1" dirty="0" smtClean="0"/>
              <a:t>…</a:t>
            </a:r>
            <a:endParaRPr lang="bn-BD" sz="4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9A80-F978-44B0-BF82-5623E59C8E1B}" type="datetime8">
              <a:rPr lang="en-US" smtClean="0"/>
              <a:t>8/7/2016 11:00 AM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152400"/>
            <a:ext cx="8763000" cy="914400"/>
            <a:chOff x="76200" y="1192797"/>
            <a:chExt cx="8763000" cy="781078"/>
          </a:xfrm>
        </p:grpSpPr>
        <p:sp>
          <p:nvSpPr>
            <p:cNvPr id="2" name="Rounded Rectangle 1"/>
            <p:cNvSpPr/>
            <p:nvPr/>
          </p:nvSpPr>
          <p:spPr>
            <a:xfrm>
              <a:off x="76200" y="1192797"/>
              <a:ext cx="8763000" cy="781078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bn-BD" sz="44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পরোপকারের আরবী প্রতি শব্দ হলো- </a:t>
              </a:r>
              <a:endParaRPr lang="en-US" sz="12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73" t="7503" r="7169" b="17479"/>
            <a:stretch/>
          </p:blipFill>
          <p:spPr>
            <a:xfrm>
              <a:off x="6553200" y="1245284"/>
              <a:ext cx="1828800" cy="62984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52539"/>
            <a:ext cx="4343400" cy="27336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6898" y="4481512"/>
            <a:ext cx="87570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পরিভাষায়-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সৃষ্টির প্রতি মানুষের যে দায়িত্ব ও কর্তব্য আছে সেগুলোকে উত্তম বা যথাযথভাবে পালন করার নামই পরোপকার।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87" y="1152539"/>
            <a:ext cx="4133849" cy="27336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3962400"/>
            <a:ext cx="2826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অসহায় মানুষের উপকার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257800" y="3962400"/>
            <a:ext cx="2725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বন্যার্ত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মানুষের উপকার</a:t>
            </a:r>
            <a:endParaRPr lang="en-US" sz="28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ACE-8816-4048-8AD0-3C42B56BDF63}" type="datetime8">
              <a:rPr lang="en-US" smtClean="0"/>
              <a:t>8/7/2016 11:00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7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91" y="1199271"/>
            <a:ext cx="3352800" cy="2170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0"/>
            <a:ext cx="3529012" cy="2379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429000"/>
            <a:ext cx="3327909" cy="2590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52800" y="228600"/>
            <a:ext cx="2432076" cy="731520"/>
          </a:xfrm>
          <a:prstGeom prst="rect">
            <a:avLst/>
          </a:prstGeom>
          <a:ln w="47625">
            <a:solidFill>
              <a:srgbClr val="008000"/>
            </a:solidFill>
            <a:prstDash val="dash"/>
          </a:ln>
        </p:spPr>
        <p:txBody>
          <a:bodyPr wrap="none" anchor="ctr">
            <a:spAutoFit/>
          </a:bodyPr>
          <a:lstStyle/>
          <a:p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পরোপকার</a:t>
            </a:r>
            <a:endParaRPr lang="en-GB" sz="5400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2072640" y="2880360"/>
            <a:ext cx="4846320" cy="137160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vert270" wrap="square" anchor="ctr">
            <a:spAutoFit/>
          </a:bodyPr>
          <a:lstStyle/>
          <a:p>
            <a:pPr algn="just"/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ছিন্নমূল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করাই হলো ।</a:t>
            </a:r>
          </a:p>
          <a:p>
            <a:pPr algn="just"/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3529012" cy="2387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CB75-2932-44BC-9944-E6856A81A366}" type="datetime8">
              <a:rPr lang="en-US" smtClean="0"/>
              <a:t>8/7/2016 11:00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9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চোখের পানি ধরে রাখতে পারলাম ন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3052" end="16631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7925" y="2099016"/>
            <a:ext cx="3771900" cy="2514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1001" y="258607"/>
            <a:ext cx="4754880" cy="731520"/>
          </a:xfrm>
          <a:prstGeom prst="rect">
            <a:avLst/>
          </a:prstGeom>
          <a:ln w="69850" cmpd="sng">
            <a:gradFill flip="none" rotWithShape="1">
              <a:gsLst>
                <a:gs pos="22000">
                  <a:srgbClr val="008000"/>
                </a:gs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prstDash val="sysDot"/>
          </a:ln>
        </p:spPr>
        <p:txBody>
          <a:bodyPr wrap="none" anchor="ctr">
            <a:spAutoFit/>
          </a:bodyPr>
          <a:lstStyle/>
          <a:p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পরোপকারের তাৎপর্য</a:t>
            </a:r>
            <a:endParaRPr lang="en-GB" sz="5400" dirty="0"/>
          </a:p>
        </p:txBody>
      </p:sp>
      <p:sp>
        <p:nvSpPr>
          <p:cNvPr id="3" name="Rectangle 2"/>
          <p:cNvSpPr/>
          <p:nvPr/>
        </p:nvSpPr>
        <p:spPr>
          <a:xfrm>
            <a:off x="0" y="48006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মানুষকে আল্লাহ সমান যোগ্যতা ও দক্ষতা দিয়ে তৈরি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রেন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তাই আমাদের এমন মানুষের উপকার করতে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/>
          </a:p>
        </p:txBody>
      </p:sp>
      <p:sp>
        <p:nvSpPr>
          <p:cNvPr id="20" name="Rectangular Callout 19"/>
          <p:cNvSpPr/>
          <p:nvPr/>
        </p:nvSpPr>
        <p:spPr>
          <a:xfrm>
            <a:off x="2981325" y="1259058"/>
            <a:ext cx="2990850" cy="685800"/>
          </a:xfrm>
          <a:prstGeom prst="wedgeRectCallout">
            <a:avLst>
              <a:gd name="adj1" fmla="val -23185"/>
              <a:gd name="adj2" fmla="val 183526"/>
            </a:avLst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FF1D-5D18-42E7-9C24-083C0211BA05}" type="datetime8">
              <a:rPr lang="en-US" smtClean="0"/>
              <a:t>8/7/2016 11:00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3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9" grpId="0" animBg="1"/>
      <p:bldP spid="3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FFF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1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3044</TotalTime>
  <Words>957</Words>
  <Application>Microsoft Office PowerPoint</Application>
  <PresentationFormat>On-screen Show (4:3)</PresentationFormat>
  <Paragraphs>167</Paragraphs>
  <Slides>21</Slides>
  <Notes>18</Notes>
  <HiddenSlides>1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Jewel</dc:creator>
  <cp:lastModifiedBy>MD. SAIFUL ISLAM</cp:lastModifiedBy>
  <cp:revision>777</cp:revision>
  <dcterms:created xsi:type="dcterms:W3CDTF">2006-08-16T00:00:00Z</dcterms:created>
  <dcterms:modified xsi:type="dcterms:W3CDTF">2016-08-07T05:08:52Z</dcterms:modified>
</cp:coreProperties>
</file>